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6Dbq7y+RwMaerobobINVYV1S4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j2e.com/code/template/Y5Template3?edit" TargetMode="External"/><Relationship Id="rId3" Type="http://schemas.openxmlformats.org/officeDocument/2006/relationships/hyperlink" Target="http://j2e.com/code/examples/visual/Y5Example3?edit" TargetMode="External"/><Relationship Id="rId4" Type="http://schemas.openxmlformats.org/officeDocument/2006/relationships/hyperlink" Target="http://just2easy.com/vids/j2code/Y5Video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2e.com/code/examples/visual/Y5Example3?ed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a:solidFill>
                  <a:schemeClr val="dk1"/>
                </a:solidFill>
              </a:rPr>
              <a:t>Purpose:</a:t>
            </a:r>
            <a:endParaRPr b="1"/>
          </a:p>
          <a:p>
            <a:pPr indent="0" lvl="0" marL="0" rtl="0" algn="l">
              <a:spcBef>
                <a:spcPts val="0"/>
              </a:spcBef>
              <a:spcAft>
                <a:spcPts val="0"/>
              </a:spcAft>
              <a:buNone/>
            </a:pPr>
            <a:r>
              <a:rPr b="0" i="0" lang="en-GB" sz="1200">
                <a:solidFill>
                  <a:schemeClr val="dk1"/>
                </a:solidFill>
                <a:latin typeface="Calibri"/>
                <a:ea typeface="Calibri"/>
                <a:cs typeface="Calibri"/>
                <a:sym typeface="Calibri"/>
              </a:rPr>
              <a:t>To introduce the use of variables.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rPr>
              <a:t>Learning objective:</a:t>
            </a:r>
            <a:endParaRPr b="1"/>
          </a:p>
          <a:p>
            <a:pPr indent="0" lvl="0" marL="0" rtl="0" algn="l">
              <a:spcBef>
                <a:spcPts val="0"/>
              </a:spcBef>
              <a:spcAft>
                <a:spcPts val="0"/>
              </a:spcAft>
              <a:buNone/>
            </a:pPr>
            <a:r>
              <a:rPr b="0" i="0" lang="en-GB" sz="1200">
                <a:solidFill>
                  <a:schemeClr val="dk1"/>
                </a:solidFill>
                <a:latin typeface="Calibri"/>
                <a:ea typeface="Calibri"/>
                <a:cs typeface="Calibri"/>
                <a:sym typeface="Calibri"/>
              </a:rPr>
              <a:t>By the end of this tutorial, children should be able to:</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Understand that variables can be used to store and manipulate values.</a:t>
            </a:r>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Write simple programs that use variables to count things.</a:t>
            </a:r>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Write simple programs that use values stored in variables to alter their behaviour.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br>
              <a:rPr lang="en-GB"/>
            </a:b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Variable: </a:t>
            </a:r>
            <a:r>
              <a:rPr b="0" i="0" lang="en-GB" sz="1200">
                <a:solidFill>
                  <a:schemeClr val="dk1"/>
                </a:solidFill>
                <a:latin typeface="Calibri"/>
                <a:ea typeface="Calibri"/>
                <a:cs typeface="Calibri"/>
                <a:sym typeface="Calibri"/>
              </a:rPr>
              <a:t>A variable is a simple way of storing one piece of information somewhere in the computer’s memory whilst a program is running, and of getting that information back later.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rgbClr val="00C5D4"/>
                </a:solidFill>
                <a:latin typeface="Arial"/>
                <a:ea typeface="Arial"/>
                <a:cs typeface="Arial"/>
                <a:sym typeface="Arial"/>
              </a:rPr>
              <a:t>Explain the concept of a </a:t>
            </a:r>
            <a:r>
              <a:rPr lang="en-GB">
                <a:solidFill>
                  <a:srgbClr val="00C5D4"/>
                </a:solidFill>
                <a:latin typeface="Arial"/>
                <a:ea typeface="Arial"/>
                <a:cs typeface="Arial"/>
                <a:sym typeface="Arial"/>
              </a:rPr>
              <a:t>v</a:t>
            </a:r>
            <a:r>
              <a:rPr lang="en-GB" sz="1200">
                <a:solidFill>
                  <a:srgbClr val="00C5D4"/>
                </a:solidFill>
                <a:latin typeface="Arial"/>
                <a:ea typeface="Arial"/>
                <a:cs typeface="Arial"/>
                <a:sym typeface="Arial"/>
              </a:rPr>
              <a:t>ariable.</a:t>
            </a:r>
            <a:endParaRPr/>
          </a:p>
          <a:p>
            <a:pPr indent="0" lvl="0" marL="0" rtl="0" algn="l">
              <a:spcBef>
                <a:spcPts val="0"/>
              </a:spcBef>
              <a:spcAft>
                <a:spcPts val="0"/>
              </a:spcAft>
              <a:buNone/>
            </a:pPr>
            <a:r>
              <a:t/>
            </a:r>
            <a:endParaRPr sz="1200">
              <a:solidFill>
                <a:srgbClr val="00C5D4"/>
              </a:solidFill>
              <a:latin typeface="Arial"/>
              <a:ea typeface="Arial"/>
              <a:cs typeface="Arial"/>
              <a:sym typeface="Arial"/>
            </a:endParaRPr>
          </a:p>
          <a:p>
            <a:pPr indent="0" lvl="0" marL="0" rtl="0" algn="l">
              <a:spcBef>
                <a:spcPts val="0"/>
              </a:spcBef>
              <a:spcAft>
                <a:spcPts val="0"/>
              </a:spcAft>
              <a:buNone/>
            </a:pPr>
            <a:r>
              <a:rPr lang="en-GB" sz="1200">
                <a:solidFill>
                  <a:srgbClr val="00C5D4"/>
                </a:solidFill>
                <a:latin typeface="Arial"/>
                <a:ea typeface="Arial"/>
                <a:cs typeface="Arial"/>
                <a:sym typeface="Arial"/>
              </a:rPr>
              <a:t>A variable stores a piece of information in a computer’s memory while a program is running, that can be retrieved when needed.</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 variable is an example of a data structure. As pupils move on to Secondary school, they will learn about other data structures such as arrays.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 variable can be a number or text or perhaps true/false.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Programs can store, retrieve or change the values of variables. Variables are an abstraction of data storage and retrieval: as programmers, we need not know </a:t>
            </a:r>
            <a:r>
              <a:rPr b="0" i="1" lang="en-GB" sz="1200">
                <a:solidFill>
                  <a:schemeClr val="dk1"/>
                </a:solidFill>
                <a:latin typeface="Calibri"/>
                <a:ea typeface="Calibri"/>
                <a:cs typeface="Calibri"/>
                <a:sym typeface="Calibri"/>
              </a:rPr>
              <a:t>how</a:t>
            </a:r>
            <a:r>
              <a:rPr b="0" i="0" lang="en-GB" sz="1200">
                <a:solidFill>
                  <a:schemeClr val="dk1"/>
                </a:solidFill>
                <a:latin typeface="Calibri"/>
                <a:ea typeface="Calibri"/>
                <a:cs typeface="Calibri"/>
                <a:sym typeface="Calibri"/>
              </a:rPr>
              <a:t> exactly the programming language, operating system and hardware manage and handle them.</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Purpose</a:t>
            </a:r>
            <a:r>
              <a:rPr lang="en-GB"/>
              <a:t> To introduce the use of loops in j2e code visual</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Learning Objectives </a:t>
            </a:r>
            <a:endParaRPr b="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To use variables in the context of a game.</a:t>
            </a:r>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To analyse and explain how an existing program works.</a:t>
            </a:r>
            <a:endParaRPr/>
          </a:p>
          <a:p>
            <a:pPr indent="-95250" lvl="0" marL="171450" rtl="0" algn="l">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Learning Outcomes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All children:</a:t>
            </a:r>
            <a:r>
              <a:rPr b="0" i="0" lang="en-GB" sz="1200">
                <a:solidFill>
                  <a:schemeClr val="dk1"/>
                </a:solidFill>
                <a:latin typeface="Calibri"/>
                <a:ea typeface="Calibri"/>
                <a:cs typeface="Calibri"/>
                <a:sym typeface="Calibri"/>
              </a:rPr>
              <a:t> will change how a variable works in the planet game</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Most children:</a:t>
            </a:r>
            <a:r>
              <a:rPr b="0" i="0" lang="en-GB" sz="1200">
                <a:solidFill>
                  <a:schemeClr val="dk1"/>
                </a:solidFill>
                <a:latin typeface="Calibri"/>
                <a:ea typeface="Calibri"/>
                <a:cs typeface="Calibri"/>
                <a:sym typeface="Calibri"/>
              </a:rPr>
              <a:t> will use a new variable in the planet game.</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Some children:</a:t>
            </a:r>
            <a:r>
              <a:rPr b="0" i="0" lang="en-GB" sz="1200">
                <a:solidFill>
                  <a:schemeClr val="dk1"/>
                </a:solidFill>
                <a:latin typeface="Calibri"/>
                <a:ea typeface="Calibri"/>
                <a:cs typeface="Calibri"/>
                <a:sym typeface="Calibri"/>
              </a:rPr>
              <a:t> will create their own game using multiple variables.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Resources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Template: </a:t>
            </a:r>
            <a:r>
              <a:rPr b="0" i="0" lang="en-GB" sz="1200" u="sng">
                <a:solidFill>
                  <a:schemeClr val="dk1"/>
                </a:solidFill>
                <a:latin typeface="Calibri"/>
                <a:ea typeface="Calibri"/>
                <a:cs typeface="Calibri"/>
                <a:sym typeface="Calibri"/>
                <a:hlinkClick r:id="rId2"/>
              </a:rPr>
              <a:t>j2e.com/code/template/Y5Template3</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Example: </a:t>
            </a:r>
            <a:r>
              <a:rPr b="0" i="0" lang="en-GB" sz="1200" u="sng">
                <a:solidFill>
                  <a:schemeClr val="dk1"/>
                </a:solidFill>
                <a:latin typeface="Calibri"/>
                <a:ea typeface="Calibri"/>
                <a:cs typeface="Calibri"/>
                <a:sym typeface="Calibri"/>
                <a:hlinkClick r:id="rId3"/>
              </a:rPr>
              <a:t>j2e.com/code/examples/Visual/Y5Example3</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Video: </a:t>
            </a:r>
            <a:r>
              <a:rPr b="0" i="0" lang="en-GB" sz="1200" u="sng">
                <a:solidFill>
                  <a:schemeClr val="dk1"/>
                </a:solidFill>
                <a:latin typeface="Calibri"/>
                <a:ea typeface="Calibri"/>
                <a:cs typeface="Calibri"/>
                <a:sym typeface="Calibri"/>
                <a:hlinkClick r:id="rId4"/>
              </a:rPr>
              <a:t>just2easy.com/vids/j2code/Y5Video3</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br>
              <a:rPr lang="en-GB"/>
            </a:b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Ask your students to trace this code (read through it) What can they see? Can they make a prediction on this code will do?</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Are there any coding block they recognise from previous lessons/are they any new blocks?</a:t>
            </a:r>
            <a:endParaRPr/>
          </a:p>
          <a:p>
            <a:pPr indent="0" lvl="0" marL="0" rtl="0" algn="l">
              <a:spcBef>
                <a:spcPts val="0"/>
              </a:spcBef>
              <a:spcAft>
                <a:spcPts val="0"/>
              </a:spcAft>
              <a:buNone/>
            </a:pPr>
            <a:br>
              <a:rPr lang="en-GB"/>
            </a:b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Ask them to explore the broadcast block can they see the link with another block?</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a:t>
            </a:r>
            <a:r>
              <a:rPr b="1" lang="en-GB"/>
              <a:t>b</a:t>
            </a:r>
            <a:r>
              <a:rPr b="1" i="0" lang="en-GB" sz="1200">
                <a:solidFill>
                  <a:schemeClr val="dk1"/>
                </a:solidFill>
                <a:latin typeface="Calibri"/>
                <a:ea typeface="Calibri"/>
                <a:cs typeface="Calibri"/>
                <a:sym typeface="Calibri"/>
              </a:rPr>
              <a:t>roadcast</a:t>
            </a:r>
            <a:r>
              <a:rPr b="0" i="0" lang="en-GB" sz="1200">
                <a:solidFill>
                  <a:schemeClr val="dk1"/>
                </a:solidFill>
                <a:latin typeface="Calibri"/>
                <a:ea typeface="Calibri"/>
                <a:cs typeface="Calibri"/>
                <a:sym typeface="Calibri"/>
              </a:rPr>
              <a:t> (</a:t>
            </a:r>
            <a:r>
              <a:rPr lang="en-GB"/>
              <a:t>_</a:t>
            </a:r>
            <a:r>
              <a:rPr b="0" i="0" lang="en-GB" sz="1200">
                <a:solidFill>
                  <a:schemeClr val="dk1"/>
                </a:solidFill>
                <a:latin typeface="Calibri"/>
                <a:ea typeface="Calibri"/>
                <a:cs typeface="Calibri"/>
                <a:sym typeface="Calibri"/>
              </a:rPr>
              <a:t>) </a:t>
            </a:r>
            <a:r>
              <a:rPr b="1" i="0" lang="en-GB" sz="1200">
                <a:solidFill>
                  <a:schemeClr val="dk1"/>
                </a:solidFill>
                <a:latin typeface="Calibri"/>
                <a:ea typeface="Calibri"/>
                <a:cs typeface="Calibri"/>
                <a:sym typeface="Calibri"/>
              </a:rPr>
              <a:t>block</a:t>
            </a:r>
            <a:r>
              <a:rPr b="0" i="0" lang="en-GB" sz="1200">
                <a:solidFill>
                  <a:schemeClr val="dk1"/>
                </a:solidFill>
                <a:latin typeface="Calibri"/>
                <a:ea typeface="Calibri"/>
                <a:cs typeface="Calibri"/>
                <a:sym typeface="Calibri"/>
              </a:rPr>
              <a:t> is an</a:t>
            </a:r>
            <a:r>
              <a:rPr lang="en-GB"/>
              <a:t> e</a:t>
            </a:r>
            <a:r>
              <a:rPr b="0" i="0" lang="en-GB" sz="1200">
                <a:solidFill>
                  <a:schemeClr val="dk1"/>
                </a:solidFill>
                <a:latin typeface="Calibri"/>
                <a:ea typeface="Calibri"/>
                <a:cs typeface="Calibri"/>
                <a:sym typeface="Calibri"/>
              </a:rPr>
              <a:t>vent </a:t>
            </a:r>
            <a:r>
              <a:rPr b="1" i="0" lang="en-GB" sz="1200">
                <a:solidFill>
                  <a:schemeClr val="dk1"/>
                </a:solidFill>
                <a:latin typeface="Calibri"/>
                <a:ea typeface="Calibri"/>
                <a:cs typeface="Calibri"/>
                <a:sym typeface="Calibri"/>
              </a:rPr>
              <a:t>block</a:t>
            </a:r>
            <a:r>
              <a:rPr b="0" i="0" lang="en-GB" sz="1200">
                <a:solidFill>
                  <a:schemeClr val="dk1"/>
                </a:solidFill>
                <a:latin typeface="Calibri"/>
                <a:ea typeface="Calibri"/>
                <a:cs typeface="Calibri"/>
                <a:sym typeface="Calibri"/>
              </a:rPr>
              <a:t> and a stack </a:t>
            </a:r>
            <a:r>
              <a:rPr b="1" i="0" lang="en-GB" sz="1200">
                <a:solidFill>
                  <a:schemeClr val="dk1"/>
                </a:solidFill>
                <a:latin typeface="Calibri"/>
                <a:ea typeface="Calibri"/>
                <a:cs typeface="Calibri"/>
                <a:sym typeface="Calibri"/>
              </a:rPr>
              <a:t>block</a:t>
            </a:r>
            <a:r>
              <a:rPr b="0" i="0" lang="en-GB" sz="1200">
                <a:solidFill>
                  <a:schemeClr val="dk1"/>
                </a:solidFill>
                <a:latin typeface="Calibri"/>
                <a:ea typeface="Calibri"/>
                <a:cs typeface="Calibri"/>
                <a:sym typeface="Calibri"/>
              </a:rPr>
              <a:t> which sends a </a:t>
            </a:r>
            <a:r>
              <a:rPr b="1" i="0" lang="en-GB" sz="1200">
                <a:solidFill>
                  <a:schemeClr val="dk1"/>
                </a:solidFill>
                <a:latin typeface="Calibri"/>
                <a:ea typeface="Calibri"/>
                <a:cs typeface="Calibri"/>
                <a:sym typeface="Calibri"/>
              </a:rPr>
              <a:t>broadcast</a:t>
            </a:r>
            <a:r>
              <a:rPr b="0" i="0" lang="en-GB" sz="1200">
                <a:solidFill>
                  <a:schemeClr val="dk1"/>
                </a:solidFill>
                <a:latin typeface="Calibri"/>
                <a:ea typeface="Calibri"/>
                <a:cs typeface="Calibri"/>
                <a:sym typeface="Calibri"/>
              </a:rPr>
              <a:t> throughout the whole Scratch program. Any scripts </a:t>
            </a:r>
            <a:r>
              <a:rPr lang="en-GB"/>
              <a:t>with</a:t>
            </a:r>
            <a:r>
              <a:rPr b="0" i="0" lang="en-GB" sz="1200">
                <a:solidFill>
                  <a:schemeClr val="dk1"/>
                </a:solidFill>
                <a:latin typeface="Calibri"/>
                <a:ea typeface="Calibri"/>
                <a:cs typeface="Calibri"/>
                <a:sym typeface="Calibri"/>
              </a:rPr>
              <a:t> any sprites that are </a:t>
            </a:r>
            <a:r>
              <a:rPr lang="en-GB"/>
              <a:t>“</a:t>
            </a:r>
            <a:r>
              <a:rPr b="0" i="0" lang="en-GB" sz="1200">
                <a:solidFill>
                  <a:schemeClr val="dk1"/>
                </a:solidFill>
                <a:latin typeface="Calibri"/>
                <a:ea typeface="Calibri"/>
                <a:cs typeface="Calibri"/>
                <a:sym typeface="Calibri"/>
              </a:rPr>
              <a:t>hatted</a:t>
            </a:r>
            <a:r>
              <a:rPr lang="en-GB"/>
              <a:t>”</a:t>
            </a:r>
            <a:r>
              <a:rPr b="0" i="0" lang="en-GB" sz="1200">
                <a:solidFill>
                  <a:schemeClr val="dk1"/>
                </a:solidFill>
                <a:latin typeface="Calibri"/>
                <a:ea typeface="Calibri"/>
                <a:cs typeface="Calibri"/>
                <a:sym typeface="Calibri"/>
              </a:rPr>
              <a:t> with the When I Receive (_) </a:t>
            </a:r>
            <a:r>
              <a:rPr b="1" i="0" lang="en-GB" sz="1200">
                <a:solidFill>
                  <a:schemeClr val="dk1"/>
                </a:solidFill>
                <a:latin typeface="Calibri"/>
                <a:ea typeface="Calibri"/>
                <a:cs typeface="Calibri"/>
                <a:sym typeface="Calibri"/>
              </a:rPr>
              <a:t>block</a:t>
            </a:r>
            <a:r>
              <a:rPr b="0" i="0" lang="en-GB" sz="1200">
                <a:solidFill>
                  <a:schemeClr val="dk1"/>
                </a:solidFill>
                <a:latin typeface="Calibri"/>
                <a:ea typeface="Calibri"/>
                <a:cs typeface="Calibri"/>
                <a:sym typeface="Calibri"/>
              </a:rPr>
              <a:t> that is set to a specified </a:t>
            </a:r>
            <a:r>
              <a:rPr b="1" i="0" lang="en-GB" sz="1200">
                <a:solidFill>
                  <a:schemeClr val="dk1"/>
                </a:solidFill>
                <a:latin typeface="Calibri"/>
                <a:ea typeface="Calibri"/>
                <a:cs typeface="Calibri"/>
                <a:sym typeface="Calibri"/>
              </a:rPr>
              <a:t>broadcast</a:t>
            </a:r>
            <a:r>
              <a:rPr b="0" i="0" lang="en-GB" sz="1200">
                <a:solidFill>
                  <a:schemeClr val="dk1"/>
                </a:solidFill>
                <a:latin typeface="Calibri"/>
                <a:ea typeface="Calibri"/>
                <a:cs typeface="Calibri"/>
                <a:sym typeface="Calibri"/>
              </a:rPr>
              <a:t> will activate.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Broadcasts</a:t>
            </a:r>
            <a:r>
              <a:rPr b="0" i="0" lang="en-GB" sz="1200">
                <a:solidFill>
                  <a:schemeClr val="dk1"/>
                </a:solidFill>
                <a:latin typeface="Calibri"/>
                <a:ea typeface="Calibri"/>
                <a:cs typeface="Calibri"/>
                <a:sym typeface="Calibri"/>
              </a:rPr>
              <a:t> are a good way to have sprites and scripts communicate.</a:t>
            </a:r>
            <a:br>
              <a:rPr lang="en-GB"/>
            </a:br>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Show the example </a:t>
            </a:r>
            <a:r>
              <a:rPr lang="en-GB" u="sng">
                <a:solidFill>
                  <a:schemeClr val="hlink"/>
                </a:solidFill>
                <a:hlinkClick r:id="rId2"/>
              </a:rPr>
              <a:t>https://www.j2e.com/code/examples/visual/Y5Example3?edit</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Note that the game ends when the planet has dropped 10 times, or when there have been 3 crashes. Children analyse how the code is working and share ideas.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Draw attention to the variables "score" and "lives".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Explain that sprites communicate with each other using the "broadcast" block.</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Main Activities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Load the template. This is a simple version of the game without the "lives" variable and it does not decrease the score when the rocket crashes.</a:t>
            </a:r>
            <a:endParaRPr/>
          </a:p>
          <a:p>
            <a:pPr indent="0" lvl="0" marL="0" rtl="0" algn="l">
              <a:spcBef>
                <a:spcPts val="0"/>
              </a:spcBef>
              <a:spcAft>
                <a:spcPts val="0"/>
              </a:spcAft>
              <a:buNone/>
            </a:pPr>
            <a:r>
              <a:rPr b="1" i="0" lang="en-GB" sz="1200">
                <a:solidFill>
                  <a:schemeClr val="dk1"/>
                </a:solidFill>
              </a:rPr>
              <a:t>Task 1.</a:t>
            </a:r>
            <a:r>
              <a:rPr b="0" i="0" lang="en-GB" sz="1200">
                <a:solidFill>
                  <a:schemeClr val="dk1"/>
                </a:solidFill>
                <a:latin typeface="Calibri"/>
                <a:ea typeface="Calibri"/>
                <a:cs typeface="Calibri"/>
                <a:sym typeface="Calibri"/>
              </a:rPr>
              <a:t> Add in code to decrease the score by 3 when the rocket crashes. </a:t>
            </a:r>
            <a:r>
              <a:rPr b="0" i="1" lang="en-GB" sz="1200">
                <a:solidFill>
                  <a:schemeClr val="dk1"/>
                </a:solidFill>
                <a:latin typeface="Calibri"/>
                <a:ea typeface="Calibri"/>
                <a:cs typeface="Calibri"/>
                <a:sym typeface="Calibri"/>
              </a:rPr>
              <a:t>(Use the "set score to" block).</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rPr>
              <a:t>Task 2.</a:t>
            </a:r>
            <a:r>
              <a:rPr b="0" i="0" lang="en-GB" sz="1200">
                <a:solidFill>
                  <a:schemeClr val="dk1"/>
                </a:solidFill>
                <a:latin typeface="Calibri"/>
                <a:ea typeface="Calibri"/>
                <a:cs typeface="Calibri"/>
                <a:sym typeface="Calibri"/>
              </a:rPr>
              <a:t> Add in a "lives" variable so that the game ends after 3 crashes. </a:t>
            </a:r>
            <a:r>
              <a:rPr b="0" i="1" lang="en-GB" sz="1200">
                <a:solidFill>
                  <a:schemeClr val="dk1"/>
                </a:solidFill>
                <a:latin typeface="Calibri"/>
                <a:ea typeface="Calibri"/>
                <a:cs typeface="Calibri"/>
                <a:sym typeface="Calibri"/>
              </a:rPr>
              <a:t>(They will need to broadcast "game over" when lives is equal to 0).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a:solidFill>
                  <a:schemeClr val="dk1"/>
                </a:solidFill>
                <a:latin typeface="Calibri"/>
                <a:ea typeface="Calibri"/>
                <a:cs typeface="Calibri"/>
                <a:sym typeface="Calibri"/>
              </a:rPr>
              <a:t>Challenge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Children can "clone" the planet sprite and change it to a different planet. They can then experiment with the code so the object of the game is to hit the new planet. Look at the example "planet strike" and try making various changes to it.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Share the games with younger children in the school. Those with access to the </a:t>
            </a:r>
            <a:r>
              <a:rPr b="1" lang="en-GB"/>
              <a:t>j</a:t>
            </a:r>
            <a:r>
              <a:rPr b="1" i="0" lang="en-GB" sz="1200">
                <a:solidFill>
                  <a:schemeClr val="dk1"/>
                </a:solidFill>
              </a:rPr>
              <a:t>ust2easy Tool</a:t>
            </a:r>
            <a:r>
              <a:rPr b="1" lang="en-GB"/>
              <a:t>s</a:t>
            </a:r>
            <a:r>
              <a:rPr b="1" i="0" lang="en-GB" sz="1200">
                <a:solidFill>
                  <a:schemeClr val="dk1"/>
                </a:solidFill>
              </a:rPr>
              <a:t>uite</a:t>
            </a:r>
            <a:r>
              <a:rPr b="0" i="0" lang="en-GB" sz="1200">
                <a:solidFill>
                  <a:schemeClr val="dk1"/>
                </a:solidFill>
                <a:latin typeface="Calibri"/>
                <a:ea typeface="Calibri"/>
                <a:cs typeface="Calibri"/>
                <a:sym typeface="Calibri"/>
              </a:rPr>
              <a:t> may do that with blogging or sharing, other schools may use the "link" button.</a:t>
            </a:r>
            <a:endParaRPr/>
          </a:p>
          <a:p>
            <a:pPr indent="0" lvl="0" marL="0" rtl="0" algn="l">
              <a:spcBef>
                <a:spcPts val="0"/>
              </a:spcBef>
              <a:spcAft>
                <a:spcPts val="0"/>
              </a:spcAft>
              <a:buNone/>
            </a:pPr>
            <a:r>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428933" y="2828832"/>
            <a:ext cx="45175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Variables</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92" name="Google Shape;92;p1"/>
          <p:cNvPicPr preferRelativeResize="0"/>
          <p:nvPr/>
        </p:nvPicPr>
        <p:blipFill rotWithShape="1">
          <a:blip r:embed="rId5">
            <a:alphaModFix/>
          </a:blip>
          <a:srcRect b="0" l="0" r="0" t="0"/>
          <a:stretch/>
        </p:blipFill>
        <p:spPr>
          <a:xfrm>
            <a:off x="9465287" y="2331241"/>
            <a:ext cx="2032883" cy="2195513"/>
          </a:xfrm>
          <a:prstGeom prst="rect">
            <a:avLst/>
          </a:prstGeom>
          <a:noFill/>
          <a:ln>
            <a:noFill/>
          </a:ln>
        </p:spPr>
      </p:pic>
      <p:pic>
        <p:nvPicPr>
          <p:cNvPr descr="A picture containing light&#10;&#10;Description automatically generated" id="93" name="Google Shape;93;p1"/>
          <p:cNvPicPr preferRelativeResize="0"/>
          <p:nvPr/>
        </p:nvPicPr>
        <p:blipFill rotWithShape="1">
          <a:blip r:embed="rId6">
            <a:alphaModFix/>
          </a:blip>
          <a:srcRect b="0" l="0" r="0" t="0"/>
          <a:stretch/>
        </p:blipFill>
        <p:spPr>
          <a:xfrm>
            <a:off x="9490915" y="2331241"/>
            <a:ext cx="2032000" cy="218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00" name="Google Shape;100;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nvSpPr>
        <p:spPr>
          <a:xfrm>
            <a:off x="817442" y="2739532"/>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Variable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0" name="Google Shape;110;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5380356" y="2582614"/>
            <a:ext cx="5579928"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a:solidFill>
                  <a:srgbClr val="00C5D4"/>
                </a:solidFill>
                <a:latin typeface="Arial"/>
                <a:ea typeface="Arial"/>
                <a:cs typeface="Arial"/>
                <a:sym typeface="Arial"/>
              </a:rPr>
              <a:t>A variable stores a piece of information in a computer’s memory while a program is running, that can be retrieved when needed.</a:t>
            </a:r>
            <a:endParaRPr/>
          </a:p>
        </p:txBody>
      </p:sp>
      <p:pic>
        <p:nvPicPr>
          <p:cNvPr id="113" name="Google Shape;113;p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light&#10;&#10;Description automatically generated" id="114" name="Google Shape;114;p3"/>
          <p:cNvPicPr preferRelativeResize="0"/>
          <p:nvPr/>
        </p:nvPicPr>
        <p:blipFill rotWithShape="1">
          <a:blip r:embed="rId5">
            <a:alphaModFix/>
          </a:blip>
          <a:srcRect b="0" l="0" r="0" t="0"/>
          <a:stretch/>
        </p:blipFill>
        <p:spPr>
          <a:xfrm>
            <a:off x="1569244" y="1506523"/>
            <a:ext cx="3684906" cy="3961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1" name="Google Shape;121;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4920295" y="2789701"/>
            <a:ext cx="5288879" cy="1298353"/>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2572697" y="2468261"/>
            <a:ext cx="2221412" cy="19412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1" name="Google Shape;131;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32" name="Google Shape;132;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3" name="Google Shape;133;p5"/>
          <p:cNvPicPr preferRelativeResize="0"/>
          <p:nvPr/>
        </p:nvPicPr>
        <p:blipFill rotWithShape="1">
          <a:blip r:embed="rId5">
            <a:alphaModFix/>
          </a:blip>
          <a:srcRect b="0" l="0" r="0" t="0"/>
          <a:stretch/>
        </p:blipFill>
        <p:spPr>
          <a:xfrm>
            <a:off x="3613150" y="1133929"/>
            <a:ext cx="4965700" cy="45901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0" name="Google Shape;140;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41" name="Google Shape;141;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2" name="Google Shape;142;p6"/>
          <p:cNvPicPr preferRelativeResize="0"/>
          <p:nvPr/>
        </p:nvPicPr>
        <p:blipFill rotWithShape="1">
          <a:blip r:embed="rId5">
            <a:alphaModFix/>
          </a:blip>
          <a:srcRect b="0" l="0" r="0" t="0"/>
          <a:stretch/>
        </p:blipFill>
        <p:spPr>
          <a:xfrm>
            <a:off x="1695450" y="2936773"/>
            <a:ext cx="3288394" cy="1127227"/>
          </a:xfrm>
          <a:prstGeom prst="rect">
            <a:avLst/>
          </a:prstGeom>
          <a:noFill/>
          <a:ln>
            <a:noFill/>
          </a:ln>
        </p:spPr>
      </p:pic>
      <p:pic>
        <p:nvPicPr>
          <p:cNvPr id="143" name="Google Shape;143;p6"/>
          <p:cNvPicPr preferRelativeResize="0"/>
          <p:nvPr/>
        </p:nvPicPr>
        <p:blipFill rotWithShape="1">
          <a:blip r:embed="rId6">
            <a:alphaModFix/>
          </a:blip>
          <a:srcRect b="0" l="0" r="0" t="0"/>
          <a:stretch/>
        </p:blipFill>
        <p:spPr>
          <a:xfrm>
            <a:off x="6103257" y="2794000"/>
            <a:ext cx="3288393" cy="127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0" name="Google Shape;150;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screenshot of a computer&#10;&#10;Description automatically generated" id="152" name="Google Shape;152;p7"/>
          <p:cNvPicPr preferRelativeResize="0"/>
          <p:nvPr/>
        </p:nvPicPr>
        <p:blipFill rotWithShape="1">
          <a:blip r:embed="rId5">
            <a:alphaModFix/>
          </a:blip>
          <a:srcRect b="0" l="0" r="0" t="0"/>
          <a:stretch/>
        </p:blipFill>
        <p:spPr>
          <a:xfrm>
            <a:off x="1106734" y="949128"/>
            <a:ext cx="9978532" cy="49597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9" name="Google Shape;159;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60" name="Google Shape;160;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screenshot of a computer&#10;&#10;Description automatically generated" id="161" name="Google Shape;161;p8"/>
          <p:cNvPicPr preferRelativeResize="0"/>
          <p:nvPr/>
        </p:nvPicPr>
        <p:blipFill rotWithShape="1">
          <a:blip r:embed="rId5">
            <a:alphaModFix/>
          </a:blip>
          <a:srcRect b="0" l="0" r="0" t="0"/>
          <a:stretch/>
        </p:blipFill>
        <p:spPr>
          <a:xfrm>
            <a:off x="1353516" y="1118302"/>
            <a:ext cx="9029700" cy="46213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